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01"/>
  </p:notesMasterIdLst>
  <p:sldIdLst>
    <p:sldId id="257" r:id="rId5"/>
    <p:sldId id="258" r:id="rId6"/>
    <p:sldId id="259" r:id="rId7"/>
    <p:sldId id="277" r:id="rId8"/>
    <p:sldId id="279" r:id="rId9"/>
    <p:sldId id="278" r:id="rId10"/>
    <p:sldId id="286" r:id="rId11"/>
    <p:sldId id="280" r:id="rId12"/>
    <p:sldId id="281" r:id="rId13"/>
    <p:sldId id="282" r:id="rId14"/>
    <p:sldId id="262" r:id="rId15"/>
    <p:sldId id="263" r:id="rId16"/>
    <p:sldId id="284" r:id="rId17"/>
    <p:sldId id="283" r:id="rId18"/>
    <p:sldId id="285" r:id="rId19"/>
    <p:sldId id="268" r:id="rId20"/>
    <p:sldId id="287" r:id="rId21"/>
    <p:sldId id="288" r:id="rId22"/>
    <p:sldId id="272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66" r:id="rId32"/>
    <p:sldId id="298" r:id="rId33"/>
    <p:sldId id="273" r:id="rId34"/>
    <p:sldId id="299" r:id="rId35"/>
    <p:sldId id="300" r:id="rId36"/>
    <p:sldId id="301" r:id="rId37"/>
    <p:sldId id="302" r:id="rId38"/>
    <p:sldId id="303" r:id="rId39"/>
    <p:sldId id="265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270" r:id="rId52"/>
    <p:sldId id="271" r:id="rId53"/>
    <p:sldId id="315" r:id="rId54"/>
    <p:sldId id="316" r:id="rId55"/>
    <p:sldId id="317" r:id="rId56"/>
    <p:sldId id="318" r:id="rId57"/>
    <p:sldId id="319" r:id="rId58"/>
    <p:sldId id="345" r:id="rId59"/>
    <p:sldId id="320" r:id="rId60"/>
    <p:sldId id="338" r:id="rId61"/>
    <p:sldId id="337" r:id="rId62"/>
    <p:sldId id="333" r:id="rId63"/>
    <p:sldId id="334" r:id="rId64"/>
    <p:sldId id="335" r:id="rId65"/>
    <p:sldId id="336" r:id="rId66"/>
    <p:sldId id="339" r:id="rId67"/>
    <p:sldId id="340" r:id="rId68"/>
    <p:sldId id="341" r:id="rId69"/>
    <p:sldId id="260" r:id="rId70"/>
    <p:sldId id="342" r:id="rId71"/>
    <p:sldId id="343" r:id="rId72"/>
    <p:sldId id="344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289" r:id="rId88"/>
    <p:sldId id="360" r:id="rId89"/>
    <p:sldId id="361" r:id="rId90"/>
    <p:sldId id="362" r:id="rId91"/>
    <p:sldId id="363" r:id="rId92"/>
    <p:sldId id="321" r:id="rId93"/>
    <p:sldId id="322" r:id="rId94"/>
    <p:sldId id="323" r:id="rId95"/>
    <p:sldId id="324" r:id="rId96"/>
    <p:sldId id="325" r:id="rId97"/>
    <p:sldId id="326" r:id="rId98"/>
    <p:sldId id="327" r:id="rId99"/>
    <p:sldId id="275" r:id="rId10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59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37"/>
            <p14:sldId id="333"/>
            <p14:sldId id="334"/>
            <p14:sldId id="335"/>
            <p14:sldId id="336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 autoAdjust="0"/>
    <p:restoredTop sz="94650"/>
  </p:normalViewPr>
  <p:slideViewPr>
    <p:cSldViewPr snapToGrid="0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F-E544-9B9B-EE5228B90B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F-E544-9B9B-EE5228B90B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tint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tint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1F-E544-9B9B-EE5228B90B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4385544"/>
        <c:axId val="244385936"/>
      </c:barChart>
      <c:catAx>
        <c:axId val="24438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4385936"/>
        <c:crosses val="autoZero"/>
        <c:auto val="1"/>
        <c:lblAlgn val="ctr"/>
        <c:lblOffset val="100"/>
        <c:noMultiLvlLbl val="0"/>
      </c:catAx>
      <c:valAx>
        <c:axId val="24438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4385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Immagine 1">
          <a:extLst xmlns:a="http://schemas.openxmlformats.org/drawingml/2006/main">
            <a:ext uri="{FF2B5EF4-FFF2-40B4-BE49-F238E27FC236}">
              <a16:creationId xmlns:a16="http://schemas.microsoft.com/office/drawing/2014/main" id="{65D7AF0E-0FC1-C442-92D0-08B2D09BD96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81038" y="0"/>
          <a:ext cx="9613900" cy="359886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graphicFrame>
        <p:nvGraphicFramePr>
          <p:cNvPr id="7" name="Content Placeholder 6" title="Sample Clustered Column 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750757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BPMN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Anthony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del </a:t>
            </a:r>
            <a:r>
              <a:rPr lang="en-US" err="1"/>
              <a:t>progetto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364100" y="2367415"/>
            <a:ext cx="4472327" cy="693135"/>
          </a:xfrm>
        </p:spPr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138072" y="3060550"/>
            <a:ext cx="4698355" cy="2142821"/>
          </a:xfrm>
        </p:spPr>
        <p:txBody>
          <a:bodyPr>
            <a:normAutofit/>
          </a:bodyPr>
          <a:lstStyle/>
          <a:p>
            <a:r>
              <a:rPr lang="en-US" sz="2400" err="1"/>
              <a:t>L’obiettivo</a:t>
            </a:r>
            <a:r>
              <a:rPr lang="en-US" sz="2400"/>
              <a:t> </a:t>
            </a:r>
            <a:r>
              <a:rPr lang="en-US" sz="2400" err="1"/>
              <a:t>è</a:t>
            </a:r>
            <a:r>
              <a:rPr lang="en-US" sz="2400"/>
              <a:t> </a:t>
            </a:r>
            <a:r>
              <a:rPr lang="en-US" sz="2400" err="1"/>
              <a:t>descrivere</a:t>
            </a:r>
            <a:r>
              <a:rPr lang="en-US" sz="2400"/>
              <a:t> e </a:t>
            </a:r>
            <a:r>
              <a:rPr lang="en-US" sz="2400" err="1"/>
              <a:t>modellare</a:t>
            </a:r>
            <a:r>
              <a:rPr lang="en-US" sz="2400"/>
              <a:t> un </a:t>
            </a:r>
            <a:r>
              <a:rPr lang="en-US" sz="2400" err="1"/>
              <a:t>processo</a:t>
            </a:r>
            <a:r>
              <a:rPr lang="en-US" sz="2400"/>
              <a:t> di business </a:t>
            </a:r>
            <a:r>
              <a:rPr lang="en-US" sz="2400" err="1"/>
              <a:t>aziendale</a:t>
            </a:r>
            <a:r>
              <a:rPr lang="en-US" sz="2400"/>
              <a:t> per la </a:t>
            </a:r>
            <a:r>
              <a:rPr lang="en-US" sz="2400" err="1"/>
              <a:t>dematerializzazione</a:t>
            </a:r>
            <a:r>
              <a:rPr lang="en-US" sz="2400"/>
              <a:t> di </a:t>
            </a:r>
            <a:r>
              <a:rPr lang="en-US" sz="2400" err="1"/>
              <a:t>documenti</a:t>
            </a:r>
            <a:r>
              <a:rPr lang="en-US" sz="2400"/>
              <a:t> </a:t>
            </a:r>
            <a:r>
              <a:rPr lang="en-US" sz="2400" err="1"/>
              <a:t>cartacei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3692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ingresso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verso </a:t>
            </a:r>
            <a:r>
              <a:rPr lang="en-US" err="1"/>
              <a:t>l’interno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operative: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produzione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e/o </a:t>
            </a:r>
            <a:r>
              <a:rPr lang="en-US" err="1"/>
              <a:t>servizi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uscita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</a:t>
            </a:r>
            <a:r>
              <a:rPr lang="en-US" err="1"/>
              <a:t>risultati</a:t>
            </a:r>
            <a:r>
              <a:rPr lang="en-US"/>
              <a:t> </a:t>
            </a:r>
            <a:r>
              <a:rPr lang="en-US" err="1"/>
              <a:t>dalle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operative verso </a:t>
            </a:r>
            <a:r>
              <a:rPr lang="en-US" err="1"/>
              <a:t>l’esterno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Marketing e </a:t>
            </a:r>
            <a:r>
              <a:rPr lang="en-US" err="1"/>
              <a:t>vendite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promozione</a:t>
            </a:r>
            <a:r>
              <a:rPr lang="en-US"/>
              <a:t> del </a:t>
            </a:r>
            <a:r>
              <a:rPr lang="en-US" err="1"/>
              <a:t>prodotto</a:t>
            </a:r>
            <a:r>
              <a:rPr lang="en-US"/>
              <a:t> o </a:t>
            </a:r>
            <a:r>
              <a:rPr lang="en-US" err="1"/>
              <a:t>servizio</a:t>
            </a:r>
            <a:r>
              <a:rPr lang="en-US"/>
              <a:t> e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vendite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Assistenza</a:t>
            </a:r>
            <a:r>
              <a:rPr lang="en-US"/>
              <a:t> al </a:t>
            </a:r>
            <a:r>
              <a:rPr lang="en-US" err="1"/>
              <a:t>cliente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post-</a:t>
            </a:r>
            <a:r>
              <a:rPr lang="en-US" err="1"/>
              <a:t>vendita</a:t>
            </a:r>
            <a:r>
              <a:rPr lang="en-US"/>
              <a:t> a support del </a:t>
            </a:r>
            <a:r>
              <a:rPr lang="en-US" err="1"/>
              <a:t>cliente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di support non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, ma </a:t>
            </a:r>
            <a:r>
              <a:rPr lang="en-US" err="1"/>
              <a:t>sono</a:t>
            </a:r>
            <a:r>
              <a:rPr lang="en-US"/>
              <a:t> necessary per la </a:t>
            </a:r>
            <a:r>
              <a:rPr lang="en-US" err="1"/>
              <a:t>produzione</a:t>
            </a:r>
            <a:r>
              <a:rPr lang="en-US"/>
              <a:t> di </a:t>
            </a:r>
            <a:r>
              <a:rPr lang="en-US" err="1"/>
              <a:t>esso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Attivit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operative: processo di scannerizzazione e di formattazione dei documenti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uscita o esterna: salvataggio documenti digitalizzati in un database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Marketing e vendite: pubblicit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/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BX10"/>
              </a:rPr>
              <a:t> </a:t>
            </a:r>
            <a:r>
              <a:rPr lang="it-IT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Modelli di Anthony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/>
              <a:t>Il modello di Anthony individua tre tipologie di attività svolte dai tre livelli organizzativi di un’azienda:</a:t>
            </a:r>
          </a:p>
          <a:p>
            <a:r>
              <a:rPr lang="it-IT"/>
              <a:t>Attività strategiche</a:t>
            </a:r>
          </a:p>
          <a:p>
            <a:r>
              <a:rPr lang="it-IT"/>
              <a:t>Attività tattiche</a:t>
            </a:r>
          </a:p>
          <a:p>
            <a:r>
              <a:rPr lang="it-IT"/>
              <a:t>Attività operative</a:t>
            </a:r>
          </a:p>
          <a:p>
            <a:pPr marL="0" indent="0">
              <a:buNone/>
            </a:pPr>
            <a:r>
              <a:rPr lang="it-IT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È coerente con Anthony, ma classifica le attività aziendali in base al loro grado di programmabilità e non più in al livello gerarchico delle persone che le svolgono</a:t>
            </a:r>
          </a:p>
          <a:p>
            <a:r>
              <a:rPr lang="it-IT"/>
              <a:t>Attività difficilmente strutturabili: processi di decisione che richiedono soluzione ad hoc</a:t>
            </a:r>
          </a:p>
          <a:p>
            <a:r>
              <a:rPr lang="it-IT"/>
              <a:t>Attività mediamente strutturabili: in parte strutturabili, ma con un minimo grado di discrezionalità</a:t>
            </a:r>
          </a:p>
          <a:p>
            <a:r>
              <a:rPr lang="it-IT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Per </a:t>
            </a:r>
            <a:r>
              <a:rPr lang="en-US" err="1"/>
              <a:t>classificare</a:t>
            </a:r>
            <a:r>
              <a:rPr lang="en-US"/>
              <a:t> un </a:t>
            </a:r>
            <a:r>
              <a:rPr lang="en-US" err="1"/>
              <a:t>processo</a:t>
            </a:r>
            <a:r>
              <a:rPr lang="en-US"/>
              <a:t> </a:t>
            </a:r>
            <a:r>
              <a:rPr lang="en-US" err="1"/>
              <a:t>decisionale</a:t>
            </a:r>
            <a:r>
              <a:rPr lang="en-US"/>
              <a:t>, </a:t>
            </a:r>
            <a:r>
              <a:rPr lang="en-US" err="1"/>
              <a:t>cioè</a:t>
            </a:r>
            <a:r>
              <a:rPr lang="en-US"/>
              <a:t> il modo in cui il manager decide una data azione, la </a:t>
            </a:r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Scott-Morton </a:t>
            </a:r>
            <a:r>
              <a:rPr lang="en-US" err="1"/>
              <a:t>è</a:t>
            </a:r>
            <a:r>
              <a:rPr lang="en-US"/>
              <a:t> uno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diffuso</a:t>
            </a:r>
            <a:r>
              <a:rPr lang="en-US"/>
              <a:t>.</a:t>
            </a:r>
          </a:p>
          <a:p>
            <a:r>
              <a:rPr lang="en-US" err="1"/>
              <a:t>Incrocia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vari</a:t>
            </a:r>
            <a:r>
              <a:rPr lang="en-US"/>
              <a:t> </a:t>
            </a:r>
            <a:r>
              <a:rPr lang="en-US" err="1"/>
              <a:t>livelli</a:t>
            </a:r>
            <a:r>
              <a:rPr lang="en-US"/>
              <a:t> di </a:t>
            </a:r>
            <a:r>
              <a:rPr lang="en-US" err="1"/>
              <a:t>controllo</a:t>
            </a:r>
            <a:r>
              <a:rPr lang="en-US"/>
              <a:t> di Antony con le </a:t>
            </a:r>
            <a:r>
              <a:rPr lang="en-US" err="1"/>
              <a:t>tipologie</a:t>
            </a:r>
            <a:r>
              <a:rPr lang="en-US"/>
              <a:t> </a:t>
            </a:r>
            <a:r>
              <a:rPr lang="en-US" err="1"/>
              <a:t>decisionali</a:t>
            </a:r>
            <a:r>
              <a:rPr lang="en-US"/>
              <a:t> (</a:t>
            </a:r>
            <a:r>
              <a:rPr lang="en-US" err="1"/>
              <a:t>strutturate</a:t>
            </a:r>
            <a:r>
              <a:rPr lang="en-US"/>
              <a:t>, </a:t>
            </a:r>
            <a:r>
              <a:rPr lang="en-US" err="1"/>
              <a:t>semistrutturate</a:t>
            </a:r>
            <a:r>
              <a:rPr lang="en-US"/>
              <a:t>, non </a:t>
            </a:r>
            <a:r>
              <a:rPr lang="en-US" err="1"/>
              <a:t>strutturate</a:t>
            </a:r>
            <a:r>
              <a:rPr lang="en-US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/>
              <a:t>Alcuni autori propongono una classificazione a livelli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FF871E1-4A38-2A49-973A-F8F87D4E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4" y="2069220"/>
            <a:ext cx="8150589" cy="45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9A1CB2-8F77-8B45-93C8-BB5E16A8E2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69430" y="2156379"/>
            <a:ext cx="5061856" cy="4566919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39AE848-59DD-B641-95EC-111324E3C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984" y="2167002"/>
            <a:ext cx="7784032" cy="45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8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05F9EE8-7EB2-AE49-8701-6514FF8AE372}"/>
              </a:ext>
            </a:extLst>
          </p:cNvPr>
          <p:cNvGraphicFramePr>
            <a:graphicFrameLocks noGrp="1"/>
          </p:cNvGraphicFramePr>
          <p:nvPr/>
        </p:nvGraphicFramePr>
        <p:xfrm>
          <a:off x="1749287" y="2690191"/>
          <a:ext cx="8388624" cy="2888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8578">
                  <a:extLst>
                    <a:ext uri="{9D8B030D-6E8A-4147-A177-3AD203B41FA5}">
                      <a16:colId xmlns:a16="http://schemas.microsoft.com/office/drawing/2014/main" val="3629134741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3940326402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0639648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484832659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31473960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247556048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128211905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34508180"/>
                    </a:ext>
                  </a:extLst>
                </a:gridCol>
              </a:tblGrid>
              <a:tr h="611778"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Anno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PD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AD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PS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AS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Totale capezzoli non munti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Tempo nell'area (h)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Somma spostamenti animali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847691560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2019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263,3333333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50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297,0833333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2,666666667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613,0833333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69233,16667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15051,91667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1052899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2020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400,75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88,91666667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374,5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873,1666667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119767,3333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27218,5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2767161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2021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353,25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0" dirty="0">
                          <a:solidFill>
                            <a:schemeClr val="bg1"/>
                          </a:solidFill>
                          <a:effectLst/>
                        </a:rPr>
                        <a:t>100,0833333</a:t>
                      </a:r>
                      <a:endParaRPr lang="it-IT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373,1666667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14,83333333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841,3333333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101904,5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29054,5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23447472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2022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>
                          <a:solidFill>
                            <a:srgbClr val="00B050"/>
                          </a:solidFill>
                          <a:effectLst/>
                        </a:rPr>
                        <a:t>201,4166667</a:t>
                      </a:r>
                      <a:endParaRPr lang="it-IT" sz="12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59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186,3333333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11,91666667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458,6666667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82073,75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26157,8333</a:t>
                      </a:r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423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</a:t>
            </a:r>
            <a:r>
              <a:rPr lang="it-IT"/>
              <a:t>numero</a:t>
            </a:r>
            <a:r>
              <a:rPr lang="it-IT" dirty="0"/>
              <a:t>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6" name="Content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1D4C1E3-1B6C-477F-EC20-8A5B33E09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242" y="2973246"/>
            <a:ext cx="11543516" cy="2871521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Concordato preventivo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59EE562-BD07-BC88-DF37-2DBBB8E0D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247" y="2312416"/>
            <a:ext cx="8007506" cy="4149344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9D87F47D-C4B3-9C40-A062-495FCBF99E04}" vid="{7C308E53-F0B3-CB41-A7A1-DCAB320E536F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9D87F47D-C4B3-9C40-A062-495FCBF99E04}" vid="{5EC3E187-FF6E-C749-8E90-69CFA1E0D9FB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9D87F47D-C4B3-9C40-A062-495FCBF99E04}" vid="{B6B43CCF-3751-0542-82E7-EAE3087CB4FA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9D87F47D-C4B3-9C40-A062-495FCBF99E04}" vid="{6F5FB4E2-8EB7-224F-8B41-F63D076A1F4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presentazione_ISBI</Template>
  <TotalTime>1308</TotalTime>
  <Words>3262</Words>
  <Application>Microsoft Macintosh PowerPoint</Application>
  <PresentationFormat>Widescreen</PresentationFormat>
  <Paragraphs>971</Paragraphs>
  <Slides>96</Slides>
  <Notes>35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96</vt:i4>
      </vt:variant>
    </vt:vector>
  </HeadingPairs>
  <TitlesOfParts>
    <vt:vector size="106" baseType="lpstr">
      <vt:lpstr>Arial</vt:lpstr>
      <vt:lpstr>Calibri</vt:lpstr>
      <vt:lpstr>CMBX10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Descrizione del progetto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Anthony e Simon</vt:lpstr>
      <vt:lpstr>Attività strategiche</vt:lpstr>
      <vt:lpstr>Attività tattiche</vt:lpstr>
      <vt:lpstr>Attività operative</vt:lpstr>
      <vt:lpstr>Dematerializzazione: Anthony</vt:lpstr>
      <vt:lpstr>Dematerializzazione: Anthony</vt:lpstr>
      <vt:lpstr>Dematerializzazione: Anthony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Andamento medio capezzoli non trovati </vt:lpstr>
      <vt:lpstr>Confronto capezzoli non trovati</vt:lpstr>
      <vt:lpstr>Andamento temporale</vt:lpstr>
      <vt:lpstr>Statistiche capezzoli non trovati </vt:lpstr>
      <vt:lpstr>Statistiche conducibilità</vt:lpstr>
      <vt:lpstr>Statistiche flusso  </vt:lpstr>
      <vt:lpstr>Statistiche produzione  </vt:lpstr>
      <vt:lpstr>Statistiche minuti totali  </vt:lpstr>
      <vt:lpstr>Andamento produzione su minuti totali</vt:lpstr>
      <vt:lpstr>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BPMN: Concordato preventivo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GIULIANO DI GIUSEPPE</dc:creator>
  <cp:lastModifiedBy>RAFFAELE RUSSO</cp:lastModifiedBy>
  <cp:revision>5</cp:revision>
  <dcterms:created xsi:type="dcterms:W3CDTF">2022-12-06T15:00:01Z</dcterms:created>
  <dcterms:modified xsi:type="dcterms:W3CDTF">2022-12-07T16:41:49Z</dcterms:modified>
</cp:coreProperties>
</file>